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4" r:id="rId3"/>
    <p:sldId id="257" r:id="rId4"/>
    <p:sldId id="266" r:id="rId5"/>
    <p:sldId id="267" r:id="rId6"/>
    <p:sldId id="270" r:id="rId7"/>
    <p:sldId id="256" r:id="rId8"/>
    <p:sldId id="268" r:id="rId9"/>
    <p:sldId id="269" r:id="rId10"/>
    <p:sldId id="272" r:id="rId11"/>
    <p:sldId id="262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/>
    <p:restoredTop sz="94596"/>
  </p:normalViewPr>
  <p:slideViewPr>
    <p:cSldViewPr snapToGrid="0" snapToObjects="1">
      <p:cViewPr>
        <p:scale>
          <a:sx n="331" d="100"/>
          <a:sy n="331" d="100"/>
        </p:scale>
        <p:origin x="18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77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462-D85B-BA48-9DCB-44DD95F0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B7C30-C958-834E-8010-D09836FE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58EA0-2C4F-4E4F-B72C-2AC5815D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9BEC-4A44-D448-8BF1-E49C32ED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9A182-92CE-7A4B-AFA1-E9CE3FA3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D4423-7337-534F-B069-FA0296682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12CE1-524E-3041-95D7-E7B2DF43D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C1C8-7074-E04E-A3EC-D285047A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7B00-6B87-0345-B336-AF425235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5B6B-2EF5-7245-A93E-78AF32ED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E1B5-0051-7C44-931F-82B85AEC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536D-1FDB-6C44-94AA-AF54CAA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757F4-3E51-254A-8407-33EA8EF7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91FDA-2CBA-7F44-B35C-38C12B71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16A08-A6BD-4F4B-AC85-7AF3A4FB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215-748D-8F49-AC05-CB40DA85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D81A-D3CF-9F45-8DE1-FE2AF2EE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1C95-0FB4-C740-9564-914B8698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0A3A-A872-B844-9CBF-02255BF2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EF89-C11A-4B47-951F-96FD9BB2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679D-419B-194E-BAD2-CA8F7553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F5E0-1261-AC44-9D59-809D60092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3F9FE-206B-5B4B-ACDF-B85441E8B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F4A9C-A887-6941-B640-CFC31B30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D6B52-A9BE-0A4F-8D3D-D73E20F4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6B02F-BFD1-854F-BD8D-42D52DC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8177-39E8-6F4C-AD34-D662241B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DB7C-81D3-024E-A5CE-160BEBB9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26B08-0DBE-074C-A941-94299693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97730-695A-5F48-9CA0-37A0E6BC0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06DF-9A41-4B41-8658-B2E891988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55313E-8FD6-924D-A489-63605961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0147F-991D-E140-B107-467ADC82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B8613-F4B7-F748-9DCC-BBB24495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5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8389-52AF-2445-88F2-F5248165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5A2A8-C452-A041-8C5A-8B60B4F6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17EB6-521C-6541-AE13-F8244A8B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D46D9-50D5-C24C-9F99-3A365FDE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F4A84-0238-874D-8404-56105AB0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6B1B2-95B2-FB48-807D-4B097F4E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089E6-FF65-0D48-AABA-0BE8C1AC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42C2-AD7B-9145-A80B-F79F5627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F133-DBBB-3D42-AAC4-14E14B71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D218-D27A-394E-BE5A-0BB0F74F2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EB871-C7D3-584F-A712-60280680A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A9433-EEA3-CA46-9DFD-D3ABDB54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F36DC-9035-2B48-89BB-3B557925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8030-2F76-C048-BD0D-D156EB1E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58C36-3C80-9043-A9B4-459D7033C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ACFC3-0F55-9642-A5C9-AC61D806B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28575-0114-C845-AADD-5BB0D3F6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EAD46-A05C-6C43-8672-85C5B3ADC41A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39793-D3D1-2747-97B9-7954EF7D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CCD8-A14B-0048-997D-C5DE196E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1C46FA-4924-4948-9D88-5E33C7972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CC6EC-78AB-374E-B368-7F346A6DD125}"/>
              </a:ext>
            </a:extLst>
          </p:cNvPr>
          <p:cNvSpPr txBox="1"/>
          <p:nvPr userDrawn="1"/>
        </p:nvSpPr>
        <p:spPr>
          <a:xfrm>
            <a:off x="-1" y="0"/>
            <a:ext cx="354638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accent1"/>
                </a:solidFill>
                <a:latin typeface="+mn-ea"/>
              </a:rPr>
              <a:t>PhysioNet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+mn-ea"/>
              </a:rPr>
              <a:t>2019</a:t>
            </a:r>
            <a:endParaRPr lang="en-US" sz="36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7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2EBA-C649-F244-A737-1D9EED421E4A}"/>
              </a:ext>
            </a:extLst>
          </p:cNvPr>
          <p:cNvSpPr txBox="1"/>
          <p:nvPr/>
        </p:nvSpPr>
        <p:spPr>
          <a:xfrm>
            <a:off x="0" y="3167390"/>
            <a:ext cx="334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Engineering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EBAA-C528-244B-967B-93829052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745" y="657747"/>
            <a:ext cx="6309255" cy="5542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96F81-F44C-F847-A623-8754DD764641}"/>
              </a:ext>
            </a:extLst>
          </p:cNvPr>
          <p:cNvSpPr txBox="1"/>
          <p:nvPr/>
        </p:nvSpPr>
        <p:spPr>
          <a:xfrm>
            <a:off x="3536030" y="134527"/>
            <a:ext cx="56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生命体征数据                       </a:t>
            </a:r>
            <a:r>
              <a:rPr lang="zh-CN" altLang="en-US" dirty="0"/>
              <a:t>心率 血压 呼吸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624D-A048-BA48-B691-38DE094287E5}"/>
              </a:ext>
            </a:extLst>
          </p:cNvPr>
          <p:cNvSpPr txBox="1"/>
          <p:nvPr/>
        </p:nvSpPr>
        <p:spPr>
          <a:xfrm>
            <a:off x="3749390" y="3228944"/>
            <a:ext cx="334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化验数据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5753D-4C36-9F4A-A29C-88BEB1577038}"/>
              </a:ext>
            </a:extLst>
          </p:cNvPr>
          <p:cNvSpPr txBox="1"/>
          <p:nvPr/>
        </p:nvSpPr>
        <p:spPr>
          <a:xfrm>
            <a:off x="3536030" y="6290352"/>
            <a:ext cx="613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住院数据                              入院时间 </a:t>
            </a:r>
            <a:r>
              <a:rPr lang="en-US" altLang="zh-CN" sz="2000" dirty="0"/>
              <a:t>ICU</a:t>
            </a:r>
            <a:r>
              <a:rPr lang="zh-CN" altLang="en-US" sz="2000" dirty="0"/>
              <a:t>时间 年龄性别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793BB7-06A0-6D4A-ABE0-319B73797A35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342290" y="334582"/>
            <a:ext cx="193740" cy="309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C1E9F2-0E0B-7945-98F3-044FB9258AA6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3342290" y="3428999"/>
            <a:ext cx="407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F1B90-CA35-104A-A2A5-110BDF479D42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342290" y="3429000"/>
            <a:ext cx="193740" cy="30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0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182C53-A600-6E4F-A3F5-0DAEAFFA7766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单点预测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374FF-4CB8-6E40-A6B7-F95A4D8B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28" y="0"/>
            <a:ext cx="3435894" cy="3065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D6ED-A87B-1C4A-941F-7BBBD6D9FF34}"/>
              </a:ext>
            </a:extLst>
          </p:cNvPr>
          <p:cNvSpPr txBox="1"/>
          <p:nvPr/>
        </p:nvSpPr>
        <p:spPr>
          <a:xfrm>
            <a:off x="2476972" y="131866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DA015-A8D7-674D-A89F-50D75C60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23" y="0"/>
            <a:ext cx="3435894" cy="3065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A6F92-6B98-ED40-B580-2C2CEF136A6E}"/>
              </a:ext>
            </a:extLst>
          </p:cNvPr>
          <p:cNvSpPr txBox="1"/>
          <p:nvPr/>
        </p:nvSpPr>
        <p:spPr>
          <a:xfrm>
            <a:off x="7414731" y="115377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0.947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4573D-1388-6D4F-919F-F631529F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03" y="3792538"/>
            <a:ext cx="3435894" cy="3065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C1F66C-7585-704D-8400-B5CDDFE5D50F}"/>
              </a:ext>
            </a:extLst>
          </p:cNvPr>
          <p:cNvSpPr txBox="1"/>
          <p:nvPr/>
        </p:nvSpPr>
        <p:spPr>
          <a:xfrm>
            <a:off x="3259244" y="57559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D5394D-EFD2-0445-8EF0-D00668BE3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398" y="3792538"/>
            <a:ext cx="3435894" cy="3065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67BDE-014F-044B-A183-476AC65ED270}"/>
              </a:ext>
            </a:extLst>
          </p:cNvPr>
          <p:cNvSpPr txBox="1"/>
          <p:nvPr/>
        </p:nvSpPr>
        <p:spPr>
          <a:xfrm>
            <a:off x="5896567" y="5053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2D998-1E6E-714F-83D3-5E15089A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292" y="3792538"/>
            <a:ext cx="3435894" cy="3065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74F1-30F1-0348-BF09-0450343DC22F}"/>
              </a:ext>
            </a:extLst>
          </p:cNvPr>
          <p:cNvSpPr txBox="1"/>
          <p:nvPr/>
        </p:nvSpPr>
        <p:spPr>
          <a:xfrm>
            <a:off x="9332461" y="486859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-0.3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B83D12-607E-CD4E-8B4E-D430F95B8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317" y="0"/>
            <a:ext cx="3435894" cy="3065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73B1C-83D1-1044-BCA1-1BE2601183F9}"/>
              </a:ext>
            </a:extLst>
          </p:cNvPr>
          <p:cNvSpPr txBox="1"/>
          <p:nvPr/>
        </p:nvSpPr>
        <p:spPr>
          <a:xfrm>
            <a:off x="9371371" y="9691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5A917-268D-D045-A113-0F855CD5FAA3}"/>
              </a:ext>
            </a:extLst>
          </p:cNvPr>
          <p:cNvSpPr txBox="1"/>
          <p:nvPr/>
        </p:nvSpPr>
        <p:spPr>
          <a:xfrm>
            <a:off x="6254206" y="46839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出现很多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F2B3E-36F1-4549-9FD8-89AF04F0DCA1}"/>
              </a:ext>
            </a:extLst>
          </p:cNvPr>
          <p:cNvSpPr txBox="1"/>
          <p:nvPr/>
        </p:nvSpPr>
        <p:spPr>
          <a:xfrm>
            <a:off x="9439101" y="18808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出现多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3FADF-9CA2-C34D-97B7-14F4D400A535}"/>
              </a:ext>
            </a:extLst>
          </p:cNvPr>
          <p:cNvSpPr txBox="1"/>
          <p:nvPr/>
        </p:nvSpPr>
        <p:spPr>
          <a:xfrm>
            <a:off x="3173719" y="54268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对于长时间预测很好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FEC7D-D560-4540-8EA9-E8CF23E6BEA5}"/>
              </a:ext>
            </a:extLst>
          </p:cNvPr>
          <p:cNvSpPr txBox="1"/>
          <p:nvPr/>
        </p:nvSpPr>
        <p:spPr>
          <a:xfrm>
            <a:off x="10320298" y="5242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出现很多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39565-EB64-9F46-A340-ADFCA347A447}"/>
              </a:ext>
            </a:extLst>
          </p:cNvPr>
          <p:cNvSpPr txBox="1"/>
          <p:nvPr/>
        </p:nvSpPr>
        <p:spPr>
          <a:xfrm>
            <a:off x="2247271" y="784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理想情况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7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EC775FA-38F9-1242-8AAB-AD38BED4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7" b="7720"/>
          <a:stretch/>
        </p:blipFill>
        <p:spPr>
          <a:xfrm>
            <a:off x="7151791" y="200378"/>
            <a:ext cx="4620755" cy="2857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616F54-1492-7C47-B47D-C9BBFAD86C98}"/>
              </a:ext>
            </a:extLst>
          </p:cNvPr>
          <p:cNvSpPr txBox="1"/>
          <p:nvPr/>
        </p:nvSpPr>
        <p:spPr>
          <a:xfrm>
            <a:off x="0" y="3167390"/>
            <a:ext cx="2207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修正方法对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样本的影响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1D25-7254-8249-9A3C-2640C35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26" y="642610"/>
            <a:ext cx="4699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4F856-66FB-8243-82F1-1729664628AD}"/>
              </a:ext>
            </a:extLst>
          </p:cNvPr>
          <p:cNvSpPr txBox="1"/>
          <p:nvPr/>
        </p:nvSpPr>
        <p:spPr>
          <a:xfrm>
            <a:off x="4136272" y="250129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针对假阳率高的情况  延缓</a:t>
            </a:r>
            <a:r>
              <a:rPr lang="en-US" altLang="zh-CN" dirty="0"/>
              <a:t>1</a:t>
            </a:r>
            <a:r>
              <a:rPr lang="zh-CN" altLang="en-US" dirty="0"/>
              <a:t>出现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9053D2-9BB8-9D40-ADDC-8DC044294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94288"/>
              </p:ext>
            </p:extLst>
          </p:nvPr>
        </p:nvGraphicFramePr>
        <p:xfrm>
          <a:off x="7489526" y="3091628"/>
          <a:ext cx="3945286" cy="127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24">
                  <a:extLst>
                    <a:ext uri="{9D8B030D-6E8A-4147-A177-3AD203B41FA5}">
                      <a16:colId xmlns:a16="http://schemas.microsoft.com/office/drawing/2014/main" val="167544302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3117090765"/>
                    </a:ext>
                  </a:extLst>
                </a:gridCol>
                <a:gridCol w="1694046">
                  <a:extLst>
                    <a:ext uri="{9D8B030D-6E8A-4147-A177-3AD203B41FA5}">
                      <a16:colId xmlns:a16="http://schemas.microsoft.com/office/drawing/2014/main" val="2064275341"/>
                    </a:ext>
                  </a:extLst>
                </a:gridCol>
              </a:tblGrid>
              <a:tr h="3285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未修正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6862"/>
                  </a:ext>
                </a:extLst>
              </a:tr>
              <a:tr h="444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0.166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4846"/>
                  </a:ext>
                </a:extLst>
              </a:tr>
              <a:tr h="461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50953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A284F11B-8188-F341-9819-92B280B0F458}"/>
              </a:ext>
            </a:extLst>
          </p:cNvPr>
          <p:cNvSpPr/>
          <p:nvPr/>
        </p:nvSpPr>
        <p:spPr>
          <a:xfrm>
            <a:off x="8900809" y="14250"/>
            <a:ext cx="98249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FB4BB-DDC2-BE42-BC71-4B02AF54D848}"/>
              </a:ext>
            </a:extLst>
          </p:cNvPr>
          <p:cNvSpPr/>
          <p:nvPr/>
        </p:nvSpPr>
        <p:spPr>
          <a:xfrm>
            <a:off x="3968885" y="3167390"/>
            <a:ext cx="622570" cy="1180874"/>
          </a:xfrm>
          <a:prstGeom prst="rect">
            <a:avLst/>
          </a:prstGeom>
          <a:noFill/>
          <a:ln w="44450">
            <a:solidFill>
              <a:srgbClr val="6EE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89C78-F9D1-3A4E-8D31-AF2AEC7296BA}"/>
              </a:ext>
            </a:extLst>
          </p:cNvPr>
          <p:cNvSpPr txBox="1"/>
          <p:nvPr/>
        </p:nvSpPr>
        <p:spPr>
          <a:xfrm>
            <a:off x="4792843" y="585520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0.9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0.1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9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12A264-640D-FE46-B9B8-A3BE9B787E91}"/>
              </a:ext>
            </a:extLst>
          </p:cNvPr>
          <p:cNvSpPr txBox="1"/>
          <p:nvPr/>
        </p:nvSpPr>
        <p:spPr>
          <a:xfrm>
            <a:off x="0" y="3167390"/>
            <a:ext cx="2207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修正方法对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样本的影响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7C447-F337-404E-B4F3-35E3200B2061}"/>
              </a:ext>
            </a:extLst>
          </p:cNvPr>
          <p:cNvSpPr txBox="1"/>
          <p:nvPr/>
        </p:nvSpPr>
        <p:spPr>
          <a:xfrm>
            <a:off x="700391" y="1575880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修正前</a:t>
            </a:r>
            <a:endParaRPr lang="en-US" altLang="zh-CN" dirty="0"/>
          </a:p>
          <a:p>
            <a:r>
              <a:rPr lang="en-US" altLang="zh-CN" dirty="0"/>
              <a:t>ACC 0.69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A38D2-0C66-9642-9AB5-A5D2CA753F52}"/>
              </a:ext>
            </a:extLst>
          </p:cNvPr>
          <p:cNvSpPr txBox="1"/>
          <p:nvPr/>
        </p:nvSpPr>
        <p:spPr>
          <a:xfrm>
            <a:off x="700391" y="482491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修正后</a:t>
            </a:r>
            <a:endParaRPr lang="en-US" altLang="zh-CN" dirty="0"/>
          </a:p>
          <a:p>
            <a:r>
              <a:rPr lang="en-US" altLang="zh-CN" dirty="0"/>
              <a:t>ACC 0.73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42EDF-6384-A340-A729-BB97A195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08" y="0"/>
            <a:ext cx="9691991" cy="3430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8196B-00CC-4E4D-A51A-8F83CAA3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07" y="3429000"/>
            <a:ext cx="9691992" cy="33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5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76720-3EDC-814E-8A4A-C6C2EE8EB55B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损失函数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C496E-E662-5146-BF1B-061AD4DF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71" y="2740087"/>
            <a:ext cx="4782912" cy="579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02904-0096-6647-BB68-48C3A2EE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81" y="908158"/>
            <a:ext cx="2105397" cy="57974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8EFE1D-4CD0-9244-967F-531FF4DBE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40781"/>
              </p:ext>
            </p:extLst>
          </p:nvPr>
        </p:nvGraphicFramePr>
        <p:xfrm>
          <a:off x="1835371" y="4488748"/>
          <a:ext cx="4798233" cy="127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77">
                  <a:extLst>
                    <a:ext uri="{9D8B030D-6E8A-4147-A177-3AD203B41FA5}">
                      <a16:colId xmlns:a16="http://schemas.microsoft.com/office/drawing/2014/main" val="167544302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3117090765"/>
                    </a:ext>
                  </a:extLst>
                </a:gridCol>
                <a:gridCol w="1186774">
                  <a:extLst>
                    <a:ext uri="{9D8B030D-6E8A-4147-A177-3AD203B41FA5}">
                      <a16:colId xmlns:a16="http://schemas.microsoft.com/office/drawing/2014/main" val="2064275341"/>
                    </a:ext>
                  </a:extLst>
                </a:gridCol>
                <a:gridCol w="1624384">
                  <a:extLst>
                    <a:ext uri="{9D8B030D-6E8A-4147-A177-3AD203B41FA5}">
                      <a16:colId xmlns:a16="http://schemas.microsoft.com/office/drawing/2014/main" val="863027862"/>
                    </a:ext>
                  </a:extLst>
                </a:gridCol>
              </a:tblGrid>
              <a:tr h="3285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权重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权重</a:t>
                      </a:r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权重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带修正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6862"/>
                  </a:ext>
                </a:extLst>
              </a:tr>
              <a:tr h="444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0.179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4846"/>
                  </a:ext>
                </a:extLst>
              </a:tr>
              <a:tr h="461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0.105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5095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ECDFDB-D83D-5748-9D25-EA8FEAAC7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39" y="0"/>
            <a:ext cx="3892660" cy="49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92EBA-C649-F244-A737-1D9EED421E4A}"/>
              </a:ext>
            </a:extLst>
          </p:cNvPr>
          <p:cNvSpPr txBox="1"/>
          <p:nvPr/>
        </p:nvSpPr>
        <p:spPr>
          <a:xfrm>
            <a:off x="0" y="3167390"/>
            <a:ext cx="334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Engineering</a:t>
            </a:r>
            <a:endParaRPr lang="en-US" sz="2800" dirty="0"/>
          </a:p>
        </p:txBody>
      </p:sp>
      <p:pic>
        <p:nvPicPr>
          <p:cNvPr id="1026" name="Picture 2" descr="cüstom_age &#10;Qßtom_bp &#10;custom hr &#10;cxstom_temp &#10;astom_resp &#10;custom hc03 &#10;astom ast &#10;custom bun &#10;custom BC ratio &#10;Qßtom_alkalinephos &#10;custom calcium &#10;custom chloride &#10;custom creatinine &#10;custom bt &#10;ajstom_glucose &#10;QJstom lactate &#10;cüstom magnesium &#10;QEtom_phosphate &#10;astom_potassi um &#10;Qßtom_troponini &#10;custom hct &#10;alstom_hgb &#10;austom wbc &#10;astom_fibrinogen &#10;a.lstom_platelets &#10;I-hitl &#10;I-hit2 &#10;BbspAdmTime &#10;ICULOS ">
            <a:extLst>
              <a:ext uri="{FF2B5EF4-FFF2-40B4-BE49-F238E27FC236}">
                <a16:creationId xmlns:a16="http://schemas.microsoft.com/office/drawing/2014/main" id="{9333F113-7F1A-AA42-A62B-E08F5884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98533"/>
            <a:ext cx="8647670" cy="33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QEtom_age &#10;custom 02sat &#10;cnstom_temp &#10;custom_resp &#10;ustom etc02 &#10;cxstom ast &#10;custom BC ratio &#10;Qßtom_alkalinephos &#10;custom calcium &#10;astom chloride &#10;(Nstom creatinine &#10;custom bt &#10;astom_glucose &#10;custom lactate &#10;Qßtom_magnesium &#10;Qßtom_phosphate &#10;astom_potassium &#10;a.astom_troponini &#10;aastom hct &#10;Qßtom_fibrinogen &#10;Qßtom_platelets &#10;Gender &#10;I-hitl &#10;I-hit2 &#10;I-bspAdmTime &#10;CULOS &#10;SepsisLabel &#10;1 &#10;3 ">
            <a:extLst>
              <a:ext uri="{FF2B5EF4-FFF2-40B4-BE49-F238E27FC236}">
                <a16:creationId xmlns:a16="http://schemas.microsoft.com/office/drawing/2014/main" id="{15FFC2B6-92AD-4C47-9FC2-0727D136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3461584"/>
            <a:ext cx="8606451" cy="33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6EEFF-586E-CE46-B4E6-5D835DAA2A94}"/>
              </a:ext>
            </a:extLst>
          </p:cNvPr>
          <p:cNvSpPr txBox="1"/>
          <p:nvPr/>
        </p:nvSpPr>
        <p:spPr>
          <a:xfrm>
            <a:off x="343007" y="4084320"/>
            <a:ext cx="299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填充策略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向前找 找不到的补</a:t>
            </a:r>
            <a:r>
              <a:rPr lang="en-US" altLang="zh-CN" dirty="0"/>
              <a:t>”Missing”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0850A-2A0D-AC42-8925-5C28EF41F035}"/>
              </a:ext>
            </a:extLst>
          </p:cNvPr>
          <p:cNvCxnSpPr/>
          <p:nvPr/>
        </p:nvCxnSpPr>
        <p:spPr>
          <a:xfrm>
            <a:off x="3749040" y="4826000"/>
            <a:ext cx="830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97DE8-5503-004E-BB1F-8CD71939C2EB}"/>
              </a:ext>
            </a:extLst>
          </p:cNvPr>
          <p:cNvCxnSpPr/>
          <p:nvPr/>
        </p:nvCxnSpPr>
        <p:spPr>
          <a:xfrm>
            <a:off x="3820160" y="1463040"/>
            <a:ext cx="8199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Baseline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86CBA-DBB6-0746-BBE1-06E74C1D53AF}"/>
              </a:ext>
            </a:extLst>
          </p:cNvPr>
          <p:cNvSpPr txBox="1"/>
          <p:nvPr/>
        </p:nvSpPr>
        <p:spPr>
          <a:xfrm>
            <a:off x="1724807" y="3167390"/>
            <a:ext cx="133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</a:rPr>
              <a:t>xgboost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82D04-8265-234A-B1AE-14EB4F5F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9" y="327737"/>
            <a:ext cx="4210488" cy="273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DD4A3-9B8D-A949-9540-2F72FC7571C1}"/>
              </a:ext>
            </a:extLst>
          </p:cNvPr>
          <p:cNvSpPr txBox="1"/>
          <p:nvPr/>
        </p:nvSpPr>
        <p:spPr>
          <a:xfrm>
            <a:off x="1001682" y="1509291"/>
            <a:ext cx="273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/>
              <a:t> 使用八个生命体征特征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4BF55-7D40-1745-A492-7BBB71C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76" y="3924714"/>
            <a:ext cx="4210487" cy="260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5165C-1107-D242-AC3B-22722323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458" y="3924714"/>
            <a:ext cx="4106153" cy="282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6CF7C8-4C30-ED4F-B681-DDA5CC57CDB1}"/>
              </a:ext>
            </a:extLst>
          </p:cNvPr>
          <p:cNvSpPr txBox="1"/>
          <p:nvPr/>
        </p:nvSpPr>
        <p:spPr>
          <a:xfrm>
            <a:off x="1103586" y="504282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 使用</a:t>
            </a:r>
            <a:r>
              <a:rPr lang="en-US" altLang="zh-CN" dirty="0"/>
              <a:t>24</a:t>
            </a:r>
            <a:r>
              <a:rPr lang="zh-CN" altLang="en-US" dirty="0"/>
              <a:t>个筛选的特征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5ACC-16F6-FD4A-A80E-9D2E0E0CE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458" y="327738"/>
            <a:ext cx="4017562" cy="27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ghtGBM Features (avg over folds) &#10;Hos Adm &#10;ICULOS &#10;WBC &#10;Platelets &#10;Creatinine &#10;BUN &#10;Temp &#10;Calcium &#10;Glucose &#10;'hosphate &#10;Magnesium &#10;Hgb &#10;Chloride &#10;Alkalinephos &#10;Lactate &#10;HC03 &#10;pac02 &#10;Potassium &#10;sa02 &#10;Fi02 &#10;Bilirubin total &#10;pH &#10;BaseExcess &#10;Fibrino &#10;HR &#10;Tro oninl &#10;EtC02 &#10;SBP &#10;Res &#10;MAP &#10;Unit2 &#10;Bilirubin direct &#10;opsat &#10;Urutl &#10;Gender &#10;500 &#10;1500 &#10;2000 ">
            <a:extLst>
              <a:ext uri="{FF2B5EF4-FFF2-40B4-BE49-F238E27FC236}">
                <a16:creationId xmlns:a16="http://schemas.microsoft.com/office/drawing/2014/main" id="{81B7374D-B0B1-274F-9F57-B481DFB8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576"/>
            <a:ext cx="12192000" cy="59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4g1 ョ ag 用 5 一 u ョ &#10;24 当 ー 号 。 5 号 % 2 &#10;25t 。 ヨ ー を t ま 5- 当 &#10;240 ョ 《 希 当 ~ コ 2 &#10;24 当 ー 号 市 &#10;240 ョ BC ratio &#10;240 ョ 一 0 ュ de &#10;240 ョ 《 alc 一 u ョ &#10;240 ヨ ー 0 一 uC052 &#10;2 い ま ヨ ー を 32 &#10;工 0 も Ad ョ T 一 コ &#10;0 一 40 ョ 02 t &#10;240 ヨ ー ョ P &#10;25t0 ョ 洋 03 &#10;24 。 ョ hgb &#10;25t0 ョ wbc &#10;240 ョ bu コ &#10;25t0 ョ 02 &#10;240 ヨ ー 302 &#10;25t0 ョ hct &#10;240 ョ h 「 &#10;丙 ULOS &#10;0 &#10;Feature Importance &#10;き 0 1g0 128 1400 1600 &#10;F 0 希 ">
            <a:extLst>
              <a:ext uri="{FF2B5EF4-FFF2-40B4-BE49-F238E27FC236}">
                <a16:creationId xmlns:a16="http://schemas.microsoft.com/office/drawing/2014/main" id="{921F9972-D839-6C4F-8BE6-A7251E12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28" y="1525754"/>
            <a:ext cx="4364672" cy="510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F705B-1A4D-1949-A795-7F7B6BECE779}"/>
              </a:ext>
            </a:extLst>
          </p:cNvPr>
          <p:cNvSpPr txBox="1"/>
          <p:nvPr/>
        </p:nvSpPr>
        <p:spPr>
          <a:xfrm>
            <a:off x="5311170" y="3429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未做特征工程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681ED-AC0C-EF44-9F05-7B1AECBE0550}"/>
              </a:ext>
            </a:extLst>
          </p:cNvPr>
          <p:cNvSpPr txBox="1"/>
          <p:nvPr/>
        </p:nvSpPr>
        <p:spPr>
          <a:xfrm>
            <a:off x="9468177" y="415063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特征工程后</a:t>
            </a:r>
            <a:endParaRPr lang="en-US" altLang="zh-CN" dirty="0"/>
          </a:p>
          <a:p>
            <a:r>
              <a:rPr lang="zh-CN" altLang="en-US" dirty="0"/>
              <a:t>其中两个时间未做离散化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1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027B33-AB9B-4340-B747-85BBF09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82" y="3170107"/>
            <a:ext cx="11190318" cy="4028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DD4A3-9B8D-A949-9540-2F72FC7571C1}"/>
              </a:ext>
            </a:extLst>
          </p:cNvPr>
          <p:cNvSpPr txBox="1"/>
          <p:nvPr/>
        </p:nvSpPr>
        <p:spPr>
          <a:xfrm>
            <a:off x="1001682" y="1164277"/>
            <a:ext cx="209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/>
              <a:t> 单向 加全连接层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1A9DE-42C6-BB4C-B00D-61A993CE8F5A}"/>
              </a:ext>
            </a:extLst>
          </p:cNvPr>
          <p:cNvSpPr txBox="1"/>
          <p:nvPr/>
        </p:nvSpPr>
        <p:spPr>
          <a:xfrm>
            <a:off x="606842" y="199590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 单向 不加全连接层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1436F-E23B-634E-A80C-3AFF00A99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2"/>
          <a:stretch/>
        </p:blipFill>
        <p:spPr>
          <a:xfrm>
            <a:off x="8793480" y="1117918"/>
            <a:ext cx="3398520" cy="2130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07C5E7-EAEC-874D-BAD2-278D84DC268C}"/>
              </a:ext>
            </a:extLst>
          </p:cNvPr>
          <p:cNvSpPr txBox="1"/>
          <p:nvPr/>
        </p:nvSpPr>
        <p:spPr>
          <a:xfrm>
            <a:off x="9796923" y="1474563"/>
            <a:ext cx="217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LSTM100</a:t>
            </a:r>
            <a:r>
              <a:rPr lang="zh-CN" altLang="en-US" sz="1600" dirty="0"/>
              <a:t>  </a:t>
            </a:r>
            <a:r>
              <a:rPr lang="en-US" altLang="zh-CN" sz="1600" dirty="0" err="1"/>
              <a:t>batch_size</a:t>
            </a:r>
            <a:r>
              <a:rPr lang="zh-CN" altLang="en-US" sz="1600" dirty="0"/>
              <a:t> </a:t>
            </a:r>
            <a:r>
              <a:rPr lang="en-US" altLang="zh-CN" sz="1600" dirty="0"/>
              <a:t>16</a:t>
            </a:r>
          </a:p>
          <a:p>
            <a:r>
              <a:rPr lang="en-US" altLang="zh-CN" sz="1600" dirty="0"/>
              <a:t>‘</a:t>
            </a:r>
            <a:r>
              <a:rPr lang="en-US" altLang="zh-CN" sz="1600" dirty="0" err="1"/>
              <a:t>binarycross</a:t>
            </a:r>
            <a:r>
              <a:rPr lang="en-US" altLang="zh-CN" sz="1600" dirty="0"/>
              <a:t>’</a:t>
            </a:r>
            <a:r>
              <a:rPr lang="zh-CN" altLang="en-US" sz="1600" dirty="0"/>
              <a:t>   </a:t>
            </a:r>
            <a:r>
              <a:rPr lang="en-US" altLang="zh-CN" sz="1600" dirty="0"/>
              <a:t>01_rate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EB34B9-404C-A240-A69B-C932E5AB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30" y="780965"/>
            <a:ext cx="478790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77567-9AFF-3745-A4C9-BBF406DC72E2}"/>
              </a:ext>
            </a:extLst>
          </p:cNvPr>
          <p:cNvSpPr txBox="1"/>
          <p:nvPr/>
        </p:nvSpPr>
        <p:spPr>
          <a:xfrm>
            <a:off x="8321183" y="365466"/>
            <a:ext cx="2171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LSTM100</a:t>
            </a:r>
            <a:r>
              <a:rPr lang="zh-CN" altLang="en-US" sz="1600" dirty="0"/>
              <a:t>  </a:t>
            </a:r>
            <a:r>
              <a:rPr lang="en-US" altLang="zh-CN" sz="1600" dirty="0" err="1"/>
              <a:t>batch_size</a:t>
            </a:r>
            <a:r>
              <a:rPr lang="zh-CN" altLang="en-US" sz="1600" dirty="0"/>
              <a:t> </a:t>
            </a:r>
            <a:r>
              <a:rPr lang="en-US" altLang="zh-CN" sz="1600" dirty="0"/>
              <a:t>16</a:t>
            </a:r>
          </a:p>
          <a:p>
            <a:r>
              <a:rPr lang="en-US" altLang="zh-CN" sz="1600" dirty="0"/>
              <a:t>‘</a:t>
            </a:r>
            <a:r>
              <a:rPr lang="en-US" altLang="zh-CN" sz="1600" dirty="0" err="1"/>
              <a:t>mse</a:t>
            </a:r>
            <a:r>
              <a:rPr lang="en-US" altLang="zh-CN" sz="1600" dirty="0"/>
              <a:t>’</a:t>
            </a:r>
            <a:r>
              <a:rPr lang="zh-CN" altLang="en-US" sz="1600" dirty="0"/>
              <a:t>   </a:t>
            </a:r>
            <a:r>
              <a:rPr lang="en-US" altLang="zh-CN" sz="1600" dirty="0"/>
              <a:t>01_rate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</a:p>
          <a:p>
            <a:r>
              <a:rPr lang="en-US" altLang="zh-CN" sz="1600" dirty="0"/>
              <a:t>Dense</a:t>
            </a:r>
            <a:r>
              <a:rPr lang="zh-CN" altLang="en-US" sz="1600" dirty="0"/>
              <a:t> </a:t>
            </a:r>
            <a:r>
              <a:rPr lang="en-US" altLang="zh-CN" sz="1600" dirty="0"/>
              <a:t>200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03EF3-5251-224D-8548-DE661952B073}"/>
              </a:ext>
            </a:extLst>
          </p:cNvPr>
          <p:cNvSpPr txBox="1"/>
          <p:nvPr/>
        </p:nvSpPr>
        <p:spPr>
          <a:xfrm>
            <a:off x="4257040" y="317363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排行榜目前第一名</a:t>
            </a:r>
            <a:r>
              <a:rPr lang="en-US" altLang="zh-CN" dirty="0"/>
              <a:t>0.4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1F593-884C-CF4E-98A6-05E0760157D1}"/>
              </a:ext>
            </a:extLst>
          </p:cNvPr>
          <p:cNvSpPr txBox="1"/>
          <p:nvPr/>
        </p:nvSpPr>
        <p:spPr>
          <a:xfrm>
            <a:off x="0" y="4445881"/>
            <a:ext cx="1637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AUROC</a:t>
            </a:r>
            <a:r>
              <a:rPr lang="zh-CN" altLang="en-US" dirty="0"/>
              <a:t> </a:t>
            </a:r>
            <a:r>
              <a:rPr lang="en-US" altLang="zh-CN" dirty="0"/>
              <a:t>0.75</a:t>
            </a:r>
          </a:p>
          <a:p>
            <a:r>
              <a:rPr lang="en-US" altLang="zh-CN" dirty="0"/>
              <a:t>AUPRC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</a:p>
          <a:p>
            <a:r>
              <a:rPr lang="en-US" altLang="zh-CN" dirty="0"/>
              <a:t>F-measure</a:t>
            </a:r>
            <a:r>
              <a:rPr lang="zh-CN" altLang="en-US" dirty="0"/>
              <a:t> </a:t>
            </a:r>
            <a:r>
              <a:rPr lang="en-US" altLang="zh-CN" dirty="0"/>
              <a:t>0.25</a:t>
            </a:r>
          </a:p>
          <a:p>
            <a:r>
              <a:rPr lang="en-US" altLang="zh-CN" dirty="0"/>
              <a:t>ACC</a:t>
            </a:r>
            <a:r>
              <a:rPr lang="zh-CN" altLang="en-US" dirty="0"/>
              <a:t> </a:t>
            </a:r>
            <a:r>
              <a:rPr lang="en-US" altLang="zh-CN" dirty="0"/>
              <a:t>86</a:t>
            </a:r>
          </a:p>
          <a:p>
            <a:r>
              <a:rPr lang="en-US" altLang="zh-CN" dirty="0"/>
              <a:t>UTILITY</a:t>
            </a:r>
            <a:r>
              <a:rPr lang="zh-CN" altLang="en-US" dirty="0"/>
              <a:t> </a:t>
            </a:r>
            <a:r>
              <a:rPr lang="en-US" altLang="zh-CN" dirty="0"/>
              <a:t>0.6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C3C122-E045-F343-8247-755FA5666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421" y="1779344"/>
            <a:ext cx="5080000" cy="69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615914-C7C0-654A-875E-018A02A99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421" y="2479964"/>
            <a:ext cx="50165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C9E40-DB42-C745-967D-E68013F3FFD2}"/>
              </a:ext>
            </a:extLst>
          </p:cNvPr>
          <p:cNvSpPr txBox="1"/>
          <p:nvPr/>
        </p:nvSpPr>
        <p:spPr>
          <a:xfrm>
            <a:off x="2880629" y="1995902"/>
            <a:ext cx="100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1000test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E9622-91C7-E246-962B-C9EE8E3A8E7E}"/>
              </a:ext>
            </a:extLst>
          </p:cNvPr>
          <p:cNvSpPr txBox="1"/>
          <p:nvPr/>
        </p:nvSpPr>
        <p:spPr>
          <a:xfrm>
            <a:off x="2939138" y="2659568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500test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3E67C-F5B7-7C43-9D75-9D3732970C58}"/>
              </a:ext>
            </a:extLst>
          </p:cNvPr>
          <p:cNvSpPr txBox="1"/>
          <p:nvPr/>
        </p:nvSpPr>
        <p:spPr>
          <a:xfrm>
            <a:off x="622391" y="2636593"/>
            <a:ext cx="23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中正样本比例</a:t>
            </a:r>
            <a:r>
              <a:rPr lang="en-US" altLang="zh-CN" dirty="0"/>
              <a:t>10%</a:t>
            </a:r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8351D799-02BF-D043-B4FC-DC3C6D8F06DB}"/>
              </a:ext>
            </a:extLst>
          </p:cNvPr>
          <p:cNvSpPr/>
          <p:nvPr/>
        </p:nvSpPr>
        <p:spPr>
          <a:xfrm>
            <a:off x="6695090" y="2921876"/>
            <a:ext cx="2098390" cy="24551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F21D7BE-F908-C443-A741-05CA71089B16}"/>
              </a:ext>
            </a:extLst>
          </p:cNvPr>
          <p:cNvSpPr/>
          <p:nvPr/>
        </p:nvSpPr>
        <p:spPr>
          <a:xfrm>
            <a:off x="6899646" y="2205312"/>
            <a:ext cx="1980407" cy="23001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1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44D67-09AB-D942-BC98-84DC8480A5C3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CF7C8-4C30-ED4F-B681-DDA5CC57CDB1}"/>
              </a:ext>
            </a:extLst>
          </p:cNvPr>
          <p:cNvSpPr txBox="1"/>
          <p:nvPr/>
        </p:nvSpPr>
        <p:spPr>
          <a:xfrm>
            <a:off x="1103586" y="122266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C.</a:t>
            </a:r>
            <a:r>
              <a:rPr lang="zh-CN" altLang="en-US" dirty="0"/>
              <a:t> 双向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228A0A-3DD7-8947-A110-AA8A4866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0" t="17674" r="8841" b="5872"/>
          <a:stretch/>
        </p:blipFill>
        <p:spPr>
          <a:xfrm>
            <a:off x="2083015" y="3167390"/>
            <a:ext cx="6901416" cy="36152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5F4E4-36EC-BB43-8F9A-5EFB3B19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02" y="616887"/>
            <a:ext cx="3323590" cy="23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7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 &#10;3 &#10;6 &#10;7 &#10;'Heb &#10;11 &#10;13 &#10;14 &#10;16 &#10;17 &#10;18 &#10;19 &#10;21 &#10;22 &#10;24 &#10;25 &#10;27 &#10;('BaseExcess', 'pH', 'Lactate') &#10;28 &#10;29 &#10;31 &#10;32 &#10;total', 'Hct' &#10;, 'Heb', 'WBC', &#10;group &#10;1 ('Fi02',) &#10;('Glucose',) &#10;('Hct',) &#10;4 ('HC03', 'BUN', &#10;5 ('HC03', 'BUN', &#10;('BaseExcess , &#10;('BaseExcess', &#10;8 ('HC03', 'BUN', &#10;9 (PTT') &#10;10 ('HC03', 'AST', &#10;('BaseExcess', &#10;12 ('HC03', 'BUN', &#10;('BaseExcess', &#10;('BaseExcess', &#10;' 'Fi02', 'PH', 'P-ac02') &#10;'pH', 'PaC02') &#10;'Calcium', 'Chloride', 'Creatinine', 'Glucose', 'Magnesium', 'Phosphate', 'Potassium , &#10;'Calcium', 'Chloride', 'Creatinine', 'Glucose', 'Magnesium', 'Phosphate', 'Potassium', 'Hct', &#10;'Hgb', 'WBC) &#10;• Hgb &#10;'PTT', 'WBC, 'Platelets') &#10;'Hgb', 'WBC, &#10;'Platelets') &#10;'Chloride', 'Magnesium', 'Potassium', 'Hct', &#10;'BUN', 'Alkalinephos', 'Calcium', 'Chloride', 'Creatinine', 'Glucose', 'Magnesium', 'Phosphate', 'Potassium', 'Bilirubin &#10;total', &#10;'PTT', 'WBC', &#10;'Platelets') &#10;'pH', 'PaC02', 'Sa02') &#10;'Calcium', 'Chloride', 'Creatinine', 'Glucose', 'Magnesium', 'Phosphate', 'potassium') &#10;'pH', 'PaC02', 'Sa02', 'Glucose') &#10;'Fi02', 'pH', 'PaC02', 'Sa02') &#10;15 ('Fi02', 'Glucose') &#10;('BaseExcess', 'pH', 'PaC02', 'Lactate') &#10;('BaseExcess', 'pH') &#10;('BaseExcess', 'pH', 'paC02', 'Sa02', 'Glucose', 'potassium') &#10;('BaseExcess', 'Fi02', 'pH', 'PaC02', 'Lactate') &#10;20 ('BaseExcess', 'Fi02', 'pH', 'PaC02', 'Sa02', 'Glucose') &#10;('BaseExcess', 'pH', 'paC02', 'Glucose') &#10;('Hct', 'Hgb', 'WBC, 'Platelets') &#10;23 ('HC03', 'BUN', &#10;('BaseExcess , &#10;26 ('Sa02',) &#10;('BaseExcess , &#10;('Potassium',) &#10;30 ('Fi02', 'HCt') &#10;('BaseExcess', &#10;('BaseExcess , &#10;33 ('HC03', 'AST , &#10;34 ('HC03', 'Fi02', &#10;35 ('HC03', 'BUN', &#10;'Chloride', 'Creatinine', 'Glucose', 'Potassium', 'Hct', 'Hgb', &#10;'WBC, &#10;'Platelets') &#10;' 'Fi02', 'PH', 'Pac02, &#10;' 'Fi02', 'PH', 'P-aC02, &#10;'PH', 'sa02') &#10;' 'Fi02', 'pH') &#10;' 'Glucose') &#10;'Sa02', 'Glucose', 'potassium') &#10;'BUN', 'Alkalinephos', 'Calcium', 'Chloride', 'Creatinine', 'Glucose', 'Magnesium', 'Phosphate', 'potassium', 'Bilirubin &#10;'BUN', 'Calcium', 'Chloride', 'Creatinine', 'Glucose', 'Magnesium', 'Phosphate', 'Potassium', 'Hct', 'Hgb', 'PTT', 'WBC, 'Platelets') &#10;'Chloride', 'Creatinine', 'Glucose', 'Magnesium', 'Potassium', 'Hct', &#10;'Hgb', 'WBC, 'Platelets') &#10;'Platelets') &#10;numbers &#10;547630 &#10;65033 &#10;10177 &#10;8884 &#10;8583 &#10;6426 &#10;5257 &#10;4607 &#10;3411 &#10;3144 &#10;2411 &#10;2402 &#10;2288 &#10;2201 &#10;1958 &#10;1956 &#10;1853 &#10;1755 &#10;1670 &#10;1641 &#10;1639 &#10;1546 &#10;1456 &#10;1345 &#10;1331 &#10;1273 &#10;1209 &#10;1154 &#10;1085 &#10;1061 &#10;1026 &#10;965 &#10;929 &#10;842 &#10;820 &#10;792 ">
            <a:extLst>
              <a:ext uri="{FF2B5EF4-FFF2-40B4-BE49-F238E27FC236}">
                <a16:creationId xmlns:a16="http://schemas.microsoft.com/office/drawing/2014/main" id="{A6617884-8FF0-ED46-BEDA-8FE75AF0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2" y="622165"/>
            <a:ext cx="9834652" cy="61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150176" y="4255336"/>
            <a:ext cx="178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buAutoNum type="alphaUcPeriod"/>
            </a:pPr>
            <a:r>
              <a:rPr lang="zh-CN" altLang="en-US" dirty="0"/>
              <a:t>组合特征</a:t>
            </a:r>
            <a:endParaRPr lang="en-US" altLang="zh-CN" dirty="0"/>
          </a:p>
          <a:p>
            <a:pPr fontAlgn="ctr"/>
            <a:r>
              <a:rPr lang="zh-CN" altLang="en-US" dirty="0"/>
              <a:t>更新填充方法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6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27680" y="4180383"/>
            <a:ext cx="4732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dirty="0"/>
              <a:t>B.</a:t>
            </a:r>
            <a:r>
              <a:rPr lang="zh-CN" altLang="en-US" dirty="0"/>
              <a:t> 加入</a:t>
            </a:r>
            <a:r>
              <a:rPr lang="en-US" altLang="zh-CN" dirty="0"/>
              <a:t>metrics</a:t>
            </a:r>
            <a:r>
              <a:rPr lang="en-US" dirty="0"/>
              <a:t> </a:t>
            </a:r>
          </a:p>
          <a:p>
            <a:pPr fontAlgn="ctr"/>
            <a:r>
              <a:rPr lang="en-US" dirty="0" err="1"/>
              <a:t>调整预测时间得到更高分数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638D7-D930-6248-8CE0-11BFD8A9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16"/>
          <a:stretch/>
        </p:blipFill>
        <p:spPr>
          <a:xfrm>
            <a:off x="2207172" y="650586"/>
            <a:ext cx="5042159" cy="2550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9E960-0134-CD4B-BF98-74231BF31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08"/>
          <a:stretch/>
        </p:blipFill>
        <p:spPr>
          <a:xfrm>
            <a:off x="2951480" y="3446333"/>
            <a:ext cx="9240520" cy="283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02B9B-9D76-A941-A03D-08A73A5D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6"/>
          <a:stretch/>
        </p:blipFill>
        <p:spPr>
          <a:xfrm>
            <a:off x="7070837" y="650586"/>
            <a:ext cx="5121163" cy="2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EF610-3E9A-3440-8AB6-744E394211D0}"/>
              </a:ext>
            </a:extLst>
          </p:cNvPr>
          <p:cNvSpPr txBox="1"/>
          <p:nvPr/>
        </p:nvSpPr>
        <p:spPr>
          <a:xfrm>
            <a:off x="0" y="4275960"/>
            <a:ext cx="344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dirty="0"/>
              <a:t>C.</a:t>
            </a:r>
            <a:r>
              <a:rPr lang="zh-CN" altLang="en-US" dirty="0"/>
              <a:t> 融合模型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07C3-DEFA-0549-9D99-E83DB7515E6E}"/>
              </a:ext>
            </a:extLst>
          </p:cNvPr>
          <p:cNvSpPr txBox="1"/>
          <p:nvPr/>
        </p:nvSpPr>
        <p:spPr>
          <a:xfrm>
            <a:off x="0" y="3167390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TODO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D2AFF-E926-A640-96BC-B0DB947B5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2" r="7531"/>
          <a:stretch/>
        </p:blipFill>
        <p:spPr>
          <a:xfrm>
            <a:off x="1262292" y="1601119"/>
            <a:ext cx="4630508" cy="4351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9B5C6-30E3-D741-AB88-0512EFBD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32" y="1426779"/>
            <a:ext cx="6266268" cy="46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257</Words>
  <Application>Microsoft Macintosh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 Wang</dc:creator>
  <cp:lastModifiedBy>Kai Wang</cp:lastModifiedBy>
  <cp:revision>23</cp:revision>
  <dcterms:created xsi:type="dcterms:W3CDTF">2019-07-29T14:24:36Z</dcterms:created>
  <dcterms:modified xsi:type="dcterms:W3CDTF">2019-08-01T09:31:38Z</dcterms:modified>
</cp:coreProperties>
</file>